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2"/>
  </p:notesMasterIdLst>
  <p:handoutMasterIdLst>
    <p:handoutMasterId r:id="rId23"/>
  </p:handoutMasterIdLst>
  <p:sldIdLst>
    <p:sldId id="256" r:id="rId3"/>
    <p:sldId id="287" r:id="rId4"/>
    <p:sldId id="308" r:id="rId5"/>
    <p:sldId id="314" r:id="rId6"/>
    <p:sldId id="321" r:id="rId7"/>
    <p:sldId id="323" r:id="rId8"/>
    <p:sldId id="322" r:id="rId9"/>
    <p:sldId id="312" r:id="rId10"/>
    <p:sldId id="289" r:id="rId11"/>
    <p:sldId id="288" r:id="rId12"/>
    <p:sldId id="315" r:id="rId13"/>
    <p:sldId id="316" r:id="rId14"/>
    <p:sldId id="320" r:id="rId15"/>
    <p:sldId id="304" r:id="rId16"/>
    <p:sldId id="302" r:id="rId17"/>
    <p:sldId id="303" r:id="rId18"/>
    <p:sldId id="317" r:id="rId19"/>
    <p:sldId id="264" r:id="rId20"/>
    <p:sldId id="257" r:id="rId2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821C"/>
    <a:srgbClr val="156834"/>
    <a:srgbClr val="156635"/>
    <a:srgbClr val="FFCC00"/>
    <a:srgbClr val="D16309"/>
    <a:srgbClr val="762123"/>
    <a:srgbClr val="CBF5DC"/>
    <a:srgbClr val="93E9B6"/>
    <a:srgbClr val="F6C798"/>
    <a:srgbClr val="E49C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9" autoAdjust="0"/>
    <p:restoredTop sz="93381" autoAdjust="0"/>
  </p:normalViewPr>
  <p:slideViewPr>
    <p:cSldViewPr>
      <p:cViewPr>
        <p:scale>
          <a:sx n="95" d="100"/>
          <a:sy n="95" d="100"/>
        </p:scale>
        <p:origin x="-1090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ESA Africa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 smtClean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7" Type="http://schemas.openxmlformats.org/officeDocument/2006/relationships/image" Target="../media/image20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524000"/>
            <a:ext cx="7848600" cy="1600200"/>
          </a:xfrm>
        </p:spPr>
        <p:txBody>
          <a:bodyPr/>
          <a:lstStyle/>
          <a:p>
            <a:r>
              <a:rPr lang="en-GB" sz="3200" dirty="0"/>
              <a:t>Geospatial tools for managing sustainable agricultural </a:t>
            </a:r>
            <a:r>
              <a:rPr lang="en-GB" sz="3200" dirty="0" smtClean="0"/>
              <a:t>intensification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14600" y="3810000"/>
            <a:ext cx="4495800" cy="990600"/>
          </a:xfrm>
        </p:spPr>
        <p:txBody>
          <a:bodyPr/>
          <a:lstStyle/>
          <a:p>
            <a:pPr algn="l"/>
            <a:r>
              <a:rPr lang="en-US" sz="2400" dirty="0" smtClean="0"/>
              <a:t>Francis </a:t>
            </a:r>
            <a:r>
              <a:rPr lang="en-US" sz="2400" dirty="0" err="1" smtClean="0"/>
              <a:t>Kamau</a:t>
            </a:r>
            <a:r>
              <a:rPr lang="en-US" sz="2400" dirty="0" smtClean="0"/>
              <a:t> </a:t>
            </a:r>
            <a:r>
              <a:rPr lang="en-US" sz="2400" dirty="0" err="1" smtClean="0"/>
              <a:t>Muthoni</a:t>
            </a:r>
            <a:endParaRPr lang="en-US" sz="2400" dirty="0" smtClean="0"/>
          </a:p>
          <a:p>
            <a:pPr algn="l"/>
            <a:r>
              <a:rPr lang="en-US" sz="2400" dirty="0"/>
              <a:t>GIS </a:t>
            </a:r>
            <a:r>
              <a:rPr lang="en-US" sz="2400" dirty="0" smtClean="0"/>
              <a:t>Specialist, Africa </a:t>
            </a:r>
            <a:r>
              <a:rPr lang="en-US" sz="2400" dirty="0"/>
              <a:t>RISING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990600"/>
            <a:ext cx="5905500" cy="60960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Overview </a:t>
            </a:r>
            <a:r>
              <a:rPr lang="en-US" sz="3000" b="1" dirty="0"/>
              <a:t>of </a:t>
            </a:r>
            <a:r>
              <a:rPr lang="en-US" sz="3000" b="1" dirty="0" smtClean="0"/>
              <a:t>AR GIS Products</a:t>
            </a:r>
            <a:endParaRPr lang="en-US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524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Generating recommendation </a:t>
            </a:r>
            <a:r>
              <a:rPr lang="en-US" sz="2400" dirty="0"/>
              <a:t>domains </a:t>
            </a:r>
            <a:r>
              <a:rPr lang="en-US" sz="2400" dirty="0" smtClean="0"/>
              <a:t>for scaling agronomic </a:t>
            </a:r>
            <a:r>
              <a:rPr lang="en-US" sz="2400" dirty="0" smtClean="0"/>
              <a:t>crop varieties </a:t>
            </a:r>
            <a:r>
              <a:rPr lang="en-US" sz="2400" dirty="0" err="1" smtClean="0"/>
              <a:t>FtF</a:t>
            </a:r>
            <a:r>
              <a:rPr lang="en-US" sz="2400" dirty="0" smtClean="0"/>
              <a:t> zone -Tanzania</a:t>
            </a:r>
            <a:endParaRPr lang="en-US" sz="2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62200"/>
            <a:ext cx="7467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Recommendation Domains in </a:t>
            </a:r>
            <a:r>
              <a:rPr lang="en-US" sz="3000" b="1" dirty="0" err="1" smtClean="0"/>
              <a:t>FtF</a:t>
            </a:r>
            <a:r>
              <a:rPr lang="en-US" sz="3000" b="1" dirty="0" smtClean="0"/>
              <a:t> zone - Tanzania</a:t>
            </a:r>
            <a:endParaRPr lang="en-US" sz="3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1752600"/>
            <a:ext cx="7106963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09600"/>
          </a:xfrm>
        </p:spPr>
        <p:txBody>
          <a:bodyPr>
            <a:normAutofit/>
          </a:bodyPr>
          <a:lstStyle/>
          <a:p>
            <a:r>
              <a:rPr lang="en-US" sz="3000" b="1" dirty="0"/>
              <a:t>AR Scaling Demo Sites in Tanzania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76400"/>
            <a:ext cx="7162800" cy="50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621266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Extrapolation Detection </a:t>
            </a:r>
            <a:endParaRPr lang="en-US" sz="3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16764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Identifying multi-location breeding sites for dual purpose Amaranth cultivars</a:t>
            </a:r>
            <a:endParaRPr lang="en-GB" sz="2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857" y="2507396"/>
            <a:ext cx="4865743" cy="407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38400"/>
            <a:ext cx="4038600" cy="434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438400" y="3060032"/>
            <a:ext cx="533400" cy="457200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67000" y="278303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AVRDC ARUSHA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21004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Going forward the next </a:t>
            </a:r>
            <a:r>
              <a:rPr lang="en-US" sz="3200" dirty="0" smtClean="0"/>
              <a:t>steps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53980" y="2667000"/>
            <a:ext cx="7772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Spatially explicit models to explore recommendation </a:t>
            </a:r>
            <a:r>
              <a:rPr lang="en-GB" sz="2400" dirty="0" smtClean="0"/>
              <a:t>domains for </a:t>
            </a:r>
            <a:r>
              <a:rPr lang="en-GB" sz="2400" dirty="0" smtClean="0"/>
              <a:t>tillage, management practices and varieties</a:t>
            </a:r>
            <a:endParaRPr lang="en-GB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Process-based models - SWAT/APEX</a:t>
            </a:r>
            <a:endParaRPr lang="en-GB" sz="2400" dirty="0"/>
          </a:p>
          <a:p>
            <a:pPr lvl="1"/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Simulate climate analogues of AR technologies to derive potential </a:t>
            </a:r>
            <a:r>
              <a:rPr lang="en-GB" sz="2400" dirty="0" smtClean="0"/>
              <a:t>areas for adaptations to climate change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What is impact of CC on spatial domains for agricultural technologies?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440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Potential benefits of </a:t>
            </a:r>
            <a:r>
              <a:rPr lang="en-US" sz="3200" dirty="0" smtClean="0"/>
              <a:t>GIS in SI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2209800"/>
            <a:ext cx="7543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Guide formulation of evidence based policies for scaling SI technologies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Matching technologies to </a:t>
            </a:r>
            <a:r>
              <a:rPr lang="en-GB" sz="2400" dirty="0" smtClean="0"/>
              <a:t>suitable biophysical &amp; socio-economic environments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maximize </a:t>
            </a:r>
            <a:r>
              <a:rPr lang="en-GB" sz="2400" dirty="0" smtClean="0"/>
              <a:t>adoption given </a:t>
            </a:r>
            <a:r>
              <a:rPr lang="en-GB" sz="2400" dirty="0"/>
              <a:t>limited </a:t>
            </a:r>
            <a:r>
              <a:rPr lang="en-GB" sz="2400" dirty="0" smtClean="0"/>
              <a:t>resources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Reduce resource wastage</a:t>
            </a:r>
            <a:endParaRPr lang="en-GB" sz="2400" dirty="0"/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7906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143000"/>
            <a:ext cx="6096000" cy="533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Challenges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671935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Slow reporting </a:t>
            </a:r>
            <a:r>
              <a:rPr lang="en-US" sz="2400" dirty="0" smtClean="0"/>
              <a:t>of GPS data </a:t>
            </a:r>
            <a:r>
              <a:rPr lang="en-US" sz="2400" dirty="0" smtClean="0"/>
              <a:t>on </a:t>
            </a:r>
            <a:r>
              <a:rPr lang="en-US" sz="2400" dirty="0" smtClean="0"/>
              <a:t>field </a:t>
            </a:r>
            <a:r>
              <a:rPr lang="en-US" sz="2400" dirty="0" smtClean="0"/>
              <a:t>operations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Open Data Kits (ODK) tools a potential solution</a:t>
            </a:r>
            <a:endParaRPr lang="en-GB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32" y="2590800"/>
            <a:ext cx="7046768" cy="414719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590800"/>
            <a:ext cx="4929056" cy="339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90800"/>
            <a:ext cx="3148144" cy="414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97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003" y="1143000"/>
            <a:ext cx="6477000" cy="9144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Take home message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2924" y="2057400"/>
            <a:ext cx="791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GIS </a:t>
            </a:r>
            <a:r>
              <a:rPr lang="en-GB" sz="2400" dirty="0" smtClean="0"/>
              <a:t>has </a:t>
            </a:r>
            <a:r>
              <a:rPr lang="en-GB" sz="2400" dirty="0" smtClean="0"/>
              <a:t>high </a:t>
            </a:r>
            <a:r>
              <a:rPr lang="en-GB" sz="2400" dirty="0" smtClean="0"/>
              <a:t>potential to </a:t>
            </a:r>
            <a:r>
              <a:rPr lang="en-GB" sz="2400" dirty="0" smtClean="0"/>
              <a:t>support </a:t>
            </a:r>
            <a:r>
              <a:rPr lang="en-GB" sz="2400" dirty="0" smtClean="0"/>
              <a:t>evidence-based </a:t>
            </a:r>
            <a:r>
              <a:rPr lang="en-GB" sz="2400" dirty="0" smtClean="0"/>
              <a:t>&amp; spatially explicit policies on sustainable intensification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057400" y="2907596"/>
            <a:ext cx="3733800" cy="3874203"/>
            <a:chOff x="2057400" y="2907596"/>
            <a:chExt cx="3733800" cy="387420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2907596"/>
              <a:ext cx="3733800" cy="387420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181350" y="3200400"/>
              <a:ext cx="1485900" cy="369332"/>
            </a:xfrm>
            <a:prstGeom prst="rect">
              <a:avLst/>
            </a:prstGeom>
            <a:solidFill>
              <a:srgbClr val="D1630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FFFF00"/>
                  </a:solidFill>
                </a:rPr>
                <a:t>Africa RISING</a:t>
              </a:r>
              <a:endParaRPr lang="en-GB" b="1" dirty="0">
                <a:solidFill>
                  <a:srgbClr val="FFFF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68526" y="5410200"/>
              <a:ext cx="179247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rgbClr val="7030A0"/>
                  </a:solidFill>
                </a:rPr>
                <a:t>Maps</a:t>
              </a:r>
            </a:p>
            <a:p>
              <a:pPr algn="ctr"/>
              <a:r>
                <a:rPr lang="en-GB" b="1" dirty="0" smtClean="0">
                  <a:solidFill>
                    <a:srgbClr val="7030A0"/>
                  </a:solidFill>
                </a:rPr>
                <a:t>Indices</a:t>
              </a:r>
            </a:p>
            <a:p>
              <a:pPr algn="ctr"/>
              <a:r>
                <a:rPr lang="en-GB" b="1" dirty="0" smtClean="0">
                  <a:solidFill>
                    <a:srgbClr val="7030A0"/>
                  </a:solidFill>
                </a:rPr>
                <a:t>Projections</a:t>
              </a:r>
            </a:p>
            <a:p>
              <a:pPr algn="ctr"/>
              <a:r>
                <a:rPr lang="en-GB" b="1" dirty="0" smtClean="0">
                  <a:solidFill>
                    <a:srgbClr val="7030A0"/>
                  </a:solidFill>
                </a:rPr>
                <a:t>Decision support</a:t>
              </a:r>
              <a:endParaRPr lang="en-GB" b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47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01127" y="4648200"/>
            <a:ext cx="6196013" cy="1600200"/>
            <a:chOff x="1066800" y="4267200"/>
            <a:chExt cx="6196013" cy="16002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1435" y="4971843"/>
              <a:ext cx="685800" cy="757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5105400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1" descr="P:\logos\c\cimmyt\CIMMYT Logo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5057502"/>
              <a:ext cx="960835" cy="720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AVRDC – The World Vegetable Center — avrdc.or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856"/>
            <a:stretch/>
          </p:blipFill>
          <p:spPr bwMode="auto">
            <a:xfrm>
              <a:off x="1066800" y="5148535"/>
              <a:ext cx="1967073" cy="538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P:\logos\i\iita\IITA_regular-sienna_with slogan (2)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413" y="4267200"/>
              <a:ext cx="1476871" cy="74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5191403"/>
              <a:ext cx="1569447" cy="675997"/>
            </a:xfrm>
            <a:prstGeom prst="rect">
              <a:avLst/>
            </a:prstGeom>
          </p:spPr>
        </p:pic>
      </p:grpSp>
      <p:sp>
        <p:nvSpPr>
          <p:cNvPr id="11" name="Title 1"/>
          <p:cNvSpPr txBox="1">
            <a:spLocks/>
          </p:cNvSpPr>
          <p:nvPr/>
        </p:nvSpPr>
        <p:spPr>
          <a:xfrm>
            <a:off x="563175" y="23622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819400" y="1066800"/>
            <a:ext cx="4610100" cy="609600"/>
          </a:xfrm>
        </p:spPr>
        <p:txBody>
          <a:bodyPr/>
          <a:lstStyle/>
          <a:p>
            <a:r>
              <a:rPr lang="en-GB" sz="4000" dirty="0" smtClean="0"/>
              <a:t>Outline</a:t>
            </a:r>
            <a:endParaRPr lang="en-GB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295400" y="2057400"/>
            <a:ext cx="615922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Introduction: </a:t>
            </a:r>
            <a:r>
              <a:rPr lang="en-GB" sz="2200" b="1" dirty="0" smtClean="0"/>
              <a:t>A reflection</a:t>
            </a:r>
            <a:endParaRPr lang="en-GB" sz="2200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A walk through AR Geo-Database</a:t>
            </a:r>
            <a:endParaRPr lang="en-GB" sz="2400" b="1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Overview of GIS products</a:t>
            </a:r>
            <a:endParaRPr lang="en-GB" sz="2400" b="1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Looking </a:t>
            </a:r>
            <a:r>
              <a:rPr lang="en-GB" sz="2400" b="1" dirty="0"/>
              <a:t>forward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Challenges</a:t>
            </a:r>
            <a:endParaRPr lang="en-GB" sz="2400" b="1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Take </a:t>
            </a:r>
            <a:r>
              <a:rPr lang="en-GB" sz="2400" b="1" dirty="0" smtClean="0"/>
              <a:t>home message</a:t>
            </a:r>
            <a:endParaRPr lang="en-GB" sz="24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01569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960596"/>
          </a:xfrm>
        </p:spPr>
        <p:txBody>
          <a:bodyPr/>
          <a:lstStyle/>
          <a:p>
            <a:r>
              <a:rPr lang="en-GB" sz="3000" b="1" dirty="0" smtClean="0"/>
              <a:t>Introduction: </a:t>
            </a:r>
            <a:r>
              <a:rPr lang="en-GB" sz="3000" b="1" dirty="0" smtClean="0"/>
              <a:t>A Reflection</a:t>
            </a:r>
            <a:endParaRPr lang="en-GB" sz="3000" b="1" dirty="0"/>
          </a:p>
        </p:txBody>
      </p:sp>
      <p:sp>
        <p:nvSpPr>
          <p:cNvPr id="5" name="Rectangle 4"/>
          <p:cNvSpPr/>
          <p:nvPr/>
        </p:nvSpPr>
        <p:spPr>
          <a:xfrm>
            <a:off x="453189" y="3581400"/>
            <a:ext cx="830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3200" b="1" dirty="0" smtClean="0">
                <a:solidFill>
                  <a:srgbClr val="FF0000"/>
                </a:solidFill>
              </a:rPr>
              <a:t>What is the common aspect in AR research?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6899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057400" y="1066800"/>
            <a:ext cx="5410200" cy="609600"/>
          </a:xfrm>
        </p:spPr>
        <p:txBody>
          <a:bodyPr/>
          <a:lstStyle/>
          <a:p>
            <a:r>
              <a:rPr lang="en-GB" sz="3000" b="1" dirty="0" smtClean="0"/>
              <a:t>Introduction</a:t>
            </a:r>
            <a:endParaRPr lang="en-GB" sz="3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33600"/>
            <a:ext cx="7391400" cy="46516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3242" y="1600200"/>
            <a:ext cx="8137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2400" b="1" dirty="0" smtClean="0"/>
              <a:t>All AR research has a spatial dimension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138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609600"/>
          </a:xfrm>
        </p:spPr>
        <p:txBody>
          <a:bodyPr/>
          <a:lstStyle/>
          <a:p>
            <a:r>
              <a:rPr lang="en-GB" sz="3000" b="1" dirty="0" smtClean="0"/>
              <a:t>Duality in AR scale of operations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78" y="2057400"/>
            <a:ext cx="2075522" cy="1525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43200" y="2326427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Trials at Household or plot scale</a:t>
            </a:r>
            <a:endParaRPr lang="en-GB" sz="2400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191000"/>
            <a:ext cx="2622884" cy="19811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75284" y="4665062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Agricultural investment policies made at landscape to regional scales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4430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90600" y="1066800"/>
            <a:ext cx="8001000" cy="609600"/>
          </a:xfrm>
        </p:spPr>
        <p:txBody>
          <a:bodyPr/>
          <a:lstStyle/>
          <a:p>
            <a:r>
              <a:rPr lang="en-GB" sz="3000" b="1" dirty="0" smtClean="0"/>
              <a:t>Linking trials to landscapes processes</a:t>
            </a:r>
            <a:endParaRPr lang="en-GB" sz="3000" b="1" dirty="0"/>
          </a:p>
        </p:txBody>
      </p:sp>
      <p:sp>
        <p:nvSpPr>
          <p:cNvPr id="4" name="Rectangle 3"/>
          <p:cNvSpPr/>
          <p:nvPr/>
        </p:nvSpPr>
        <p:spPr>
          <a:xfrm>
            <a:off x="473242" y="1600200"/>
            <a:ext cx="8137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Geospatial tools essential in extrapolating </a:t>
            </a:r>
            <a:r>
              <a:rPr lang="en-GB" sz="2400" dirty="0" smtClean="0"/>
              <a:t>point </a:t>
            </a:r>
            <a:r>
              <a:rPr lang="en-GB" sz="2400" dirty="0"/>
              <a:t>to landscapes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914400" y="2209800"/>
            <a:ext cx="7315200" cy="4583482"/>
            <a:chOff x="914400" y="2477308"/>
            <a:chExt cx="6858000" cy="43159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2477308"/>
              <a:ext cx="6858000" cy="4315974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3124200" y="3200400"/>
              <a:ext cx="2895600" cy="3357265"/>
              <a:chOff x="3124200" y="3200400"/>
              <a:chExt cx="2895600" cy="3357265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5634789" y="4203936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800600" y="3973104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715000" y="3200400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181600" y="4338935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343400" y="5024735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124200" y="6096000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886200" y="5481935"/>
                <a:ext cx="304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smtClean="0">
                    <a:solidFill>
                      <a:srgbClr val="FFCC00"/>
                    </a:solidFill>
                  </a:rPr>
                  <a:t>?</a:t>
                </a:r>
                <a:endParaRPr lang="en-GB" sz="2400" dirty="0">
                  <a:solidFill>
                    <a:srgbClr val="FFCC00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4800600" y="5253335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CC00"/>
                </a:solidFill>
              </a:rPr>
              <a:t>?</a:t>
            </a:r>
            <a:endParaRPr lang="en-GB" sz="2400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9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685800"/>
          </a:xfrm>
        </p:spPr>
        <p:txBody>
          <a:bodyPr/>
          <a:lstStyle/>
          <a:p>
            <a:r>
              <a:rPr lang="en-GB" sz="3000" b="1" dirty="0" smtClean="0"/>
              <a:t>Extrapolating from point to Landscapes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5257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47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05000"/>
            <a:ext cx="5181600" cy="4800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962150"/>
            <a:ext cx="4495800" cy="4686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771650"/>
            <a:ext cx="4876800" cy="4876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733969"/>
            <a:ext cx="4876800" cy="4876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924050"/>
            <a:ext cx="4572000" cy="457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00250"/>
            <a:ext cx="4419600" cy="441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66800"/>
            <a:ext cx="7848600" cy="533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A snippet of AR </a:t>
            </a:r>
            <a:r>
              <a:rPr lang="en-US" sz="3200" b="1" dirty="0" smtClean="0"/>
              <a:t>Geo-database: </a:t>
            </a:r>
            <a:r>
              <a:rPr lang="en-US" sz="3200" b="1" dirty="0" smtClean="0"/>
              <a:t>Biophysical </a:t>
            </a:r>
            <a:r>
              <a:rPr lang="en-US" sz="3200" b="1" dirty="0" smtClean="0"/>
              <a:t>Data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5380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066800"/>
            <a:ext cx="6629400" cy="533400"/>
          </a:xfrm>
        </p:spPr>
        <p:txBody>
          <a:bodyPr>
            <a:noAutofit/>
          </a:bodyPr>
          <a:lstStyle/>
          <a:p>
            <a:r>
              <a:rPr lang="en-US" sz="2800" b="1" dirty="0"/>
              <a:t>AR Geo-database:</a:t>
            </a:r>
            <a:r>
              <a:rPr lang="en-US" sz="3000" b="1" dirty="0" smtClean="0"/>
              <a:t> </a:t>
            </a:r>
            <a:r>
              <a:rPr lang="en-US" sz="3000" b="1" dirty="0" smtClean="0"/>
              <a:t>Socio-economic </a:t>
            </a:r>
            <a:r>
              <a:rPr lang="en-US" sz="3000" b="1" dirty="0" smtClean="0"/>
              <a:t>data</a:t>
            </a:r>
            <a:endParaRPr lang="en-US" sz="3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00200"/>
            <a:ext cx="5105400" cy="510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771650"/>
            <a:ext cx="4762500" cy="4857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0" y="1859991"/>
            <a:ext cx="4648200" cy="464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038350"/>
            <a:ext cx="4495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9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ED7DE2DF-E474-4BAC-9361-5826CB4712A3}" vid="{C8A89AE2-0F92-40D4-A237-911D7B474A71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ED7DE2DF-E474-4BAC-9361-5826CB4712A3}" vid="{1374483B-9A9E-4D79-9057-3943A17399E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</Template>
  <TotalTime>7486</TotalTime>
  <Words>292</Words>
  <Application>Microsoft Office PowerPoint</Application>
  <PresentationFormat>On-screen Show (4:3)</PresentationFormat>
  <Paragraphs>64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AfricaRISING_presentation_template_Global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snippet of AR Geo-database: Biophysical Data</vt:lpstr>
      <vt:lpstr>AR Geo-database: Socio-economic data</vt:lpstr>
      <vt:lpstr>Overview of AR GIS Products</vt:lpstr>
      <vt:lpstr>Recommendation Domains in FtF zone - Tanzania</vt:lpstr>
      <vt:lpstr>AR Scaling Demo Sites in Tanzania</vt:lpstr>
      <vt:lpstr>Extrapolation Detection </vt:lpstr>
      <vt:lpstr>Going forward the next steps</vt:lpstr>
      <vt:lpstr>Potential benefits of GIS in SI</vt:lpstr>
      <vt:lpstr>Challenges</vt:lpstr>
      <vt:lpstr>Take home message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Fransis_Muthoni</dc:creator>
  <cp:lastModifiedBy>Fransis_Muthoni</cp:lastModifiedBy>
  <cp:revision>317</cp:revision>
  <cp:lastPrinted>2011-10-06T11:45:23Z</cp:lastPrinted>
  <dcterms:created xsi:type="dcterms:W3CDTF">2016-04-20T08:27:09Z</dcterms:created>
  <dcterms:modified xsi:type="dcterms:W3CDTF">2016-07-01T23:03:42Z</dcterms:modified>
</cp:coreProperties>
</file>